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71" r:id="rId16"/>
    <p:sldId id="269" r:id="rId17"/>
    <p:sldId id="270" r:id="rId18"/>
    <p:sldId id="26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9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Approach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5BB21F7-0187-A013-B1A9-F274C1A1BBDA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B241C34-209C-3E66-2B88-5C866020B8B1}"/>
              </a:ext>
            </a:extLst>
          </p:cNvPr>
          <p:cNvSpPr txBox="1">
            <a:spLocks/>
          </p:cNvSpPr>
          <p:nvPr/>
        </p:nvSpPr>
        <p:spPr>
          <a:xfrm>
            <a:off x="275204" y="1101327"/>
            <a:ext cx="7803475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Hardest targets to predict: SB (Hitters) and Saves (Pitchers) – 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Wide data set –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Prefer models with: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for multi-target regression output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Inherent feature selection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on data sets with fewer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 models with 5 outputs each vs. 10 separate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general, we expect Pitchers to be harder to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C5F58-2B3F-FA8D-AB11-1FBD8509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542" y="1"/>
            <a:ext cx="3377458" cy="1899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4D587-BA5B-C219-235E-A472E74F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163" y="1961965"/>
            <a:ext cx="2308837" cy="35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E3FD5F83-0FF4-621F-845B-238F99CA2713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4084DACB-E86A-F10D-A083-A97892C2E0AB}"/>
              </a:ext>
            </a:extLst>
          </p:cNvPr>
          <p:cNvSpPr txBox="1">
            <a:spLocks/>
          </p:cNvSpPr>
          <p:nvPr/>
        </p:nvSpPr>
        <p:spPr>
          <a:xfrm>
            <a:off x="275205" y="1101327"/>
            <a:ext cx="7617044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Naïve Model – Use prior year’s fantasy stats to predict targets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Limitations of naïve model – why can’t we use this approach?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our modeling approach cannot account for?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Injuries – how to quantify and predict?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Trades, acquisitions, and free agent signings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Other factors – changes in pitch mix, swing alterations, offseason training, etc.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3F210B-E0A0-0A7F-4FBC-41F48A889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38533"/>
              </p:ext>
            </p:extLst>
          </p:nvPr>
        </p:nvGraphicFramePr>
        <p:xfrm>
          <a:off x="8913181" y="381474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B47895-BF96-7B0B-A1EC-99DA75AD4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272266"/>
              </p:ext>
            </p:extLst>
          </p:nvPr>
        </p:nvGraphicFramePr>
        <p:xfrm>
          <a:off x="8913181" y="2819313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F59FB70-FF9D-9673-428A-D4B92386541A}"/>
              </a:ext>
            </a:extLst>
          </p:cNvPr>
          <p:cNvSpPr/>
          <p:nvPr/>
        </p:nvSpPr>
        <p:spPr>
          <a:xfrm>
            <a:off x="8843640" y="2219417"/>
            <a:ext cx="2049261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6BF2A2-EA86-DD95-38FA-A0E8A158083B}"/>
              </a:ext>
            </a:extLst>
          </p:cNvPr>
          <p:cNvSpPr/>
          <p:nvPr/>
        </p:nvSpPr>
        <p:spPr>
          <a:xfrm>
            <a:off x="8843639" y="3899939"/>
            <a:ext cx="2048059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59C7ED-3F5B-B5F4-9289-740A0A8F250C}"/>
              </a:ext>
            </a:extLst>
          </p:cNvPr>
          <p:cNvSpPr/>
          <p:nvPr/>
        </p:nvSpPr>
        <p:spPr>
          <a:xfrm>
            <a:off x="8843640" y="4661378"/>
            <a:ext cx="2049262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B1FAE-A5B5-E30D-2BC5-529D02BD3858}"/>
              </a:ext>
            </a:extLst>
          </p:cNvPr>
          <p:cNvSpPr txBox="1"/>
          <p:nvPr/>
        </p:nvSpPr>
        <p:spPr>
          <a:xfrm>
            <a:off x="8913181" y="5057369"/>
            <a:ext cx="316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*normalized</a:t>
            </a:r>
          </a:p>
        </p:txBody>
      </p:sp>
    </p:spTree>
    <p:extLst>
      <p:ext uri="{BB962C8B-B14F-4D97-AF65-F5344CB8AC3E}">
        <p14:creationId xmlns:p14="http://schemas.microsoft.com/office/powerpoint/2010/main" val="342894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90295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05535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B34A2-A8AA-6C2F-5957-8A1F0051C87E}"/>
              </a:ext>
            </a:extLst>
          </p:cNvPr>
          <p:cNvSpPr txBox="1"/>
          <p:nvPr/>
        </p:nvSpPr>
        <p:spPr>
          <a:xfrm>
            <a:off x="532264" y="1075658"/>
            <a:ext cx="94906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 to build at least 2 models to compare performance against the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Multi-target regression output options: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Regression: concerns about feature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K-Nearest Neighbors Regression: scales poorly with increased dimensionality</a:t>
            </a:r>
            <a:endParaRPr lang="en-US" sz="2400" strike="sngStrike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Neural Network</a:t>
            </a:r>
          </a:p>
          <a:p>
            <a:pPr lvl="1"/>
            <a:endParaRPr lang="en-US" sz="2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CDD43E8-F5B7-6005-9767-DF69974C2B15}"/>
              </a:ext>
            </a:extLst>
          </p:cNvPr>
          <p:cNvSpPr/>
          <p:nvPr/>
        </p:nvSpPr>
        <p:spPr>
          <a:xfrm>
            <a:off x="932154" y="2384093"/>
            <a:ext cx="399891" cy="390618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A261F7E7-14E7-6BE7-1F42-B238A356D0CE}"/>
              </a:ext>
            </a:extLst>
          </p:cNvPr>
          <p:cNvSpPr/>
          <p:nvPr/>
        </p:nvSpPr>
        <p:spPr>
          <a:xfrm>
            <a:off x="932155" y="2774711"/>
            <a:ext cx="399891" cy="390618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BFE5D83-F994-2DC7-5421-55743724A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63" y="3309578"/>
            <a:ext cx="568471" cy="568471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BC6A7CF1-980C-6799-08BC-4BEFBBEBF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63" y="3700196"/>
            <a:ext cx="568471" cy="568471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2B391B6-9663-D91A-A2EF-C732D0B4A8FB}"/>
              </a:ext>
            </a:extLst>
          </p:cNvPr>
          <p:cNvSpPr txBox="1">
            <a:spLocks/>
          </p:cNvSpPr>
          <p:nvPr/>
        </p:nvSpPr>
        <p:spPr>
          <a:xfrm>
            <a:off x="532264" y="4320874"/>
            <a:ext cx="9490626" cy="22714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MSE for each target to evaluate compare model performance</a:t>
            </a:r>
            <a:endParaRPr lang="en-US" sz="2400" dirty="0">
              <a:solidFill>
                <a:srgbClr val="595959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466B61-4B80-32A4-30B2-226CFF22B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735" y="0"/>
            <a:ext cx="2956265" cy="19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5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90295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05535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B34A2-A8AA-6C2F-5957-8A1F0051C87E}"/>
              </a:ext>
            </a:extLst>
          </p:cNvPr>
          <p:cNvSpPr txBox="1"/>
          <p:nvPr/>
        </p:nvSpPr>
        <p:spPr>
          <a:xfrm>
            <a:off x="532263" y="1075658"/>
            <a:ext cx="10483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We create two Multi-Layer Perceptron Neural Networks which can predict the 5 targets for both Pitchers and Hitters.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MLP Hitters - This network predicts the 5 targets for hitters: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HR_y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R_y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RBI_y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SB_y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AVG_y</a:t>
            </a:r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MLP Pitchers : This network predicts the 5 targets for pitchers: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W_y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SV_y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ERA_y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SO_y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WHIP_y</a:t>
            </a:r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0900-F7BF-0BF1-3069-FC014A3AD922}"/>
              </a:ext>
            </a:extLst>
          </p:cNvPr>
          <p:cNvSpPr txBox="1"/>
          <p:nvPr/>
        </p:nvSpPr>
        <p:spPr>
          <a:xfrm>
            <a:off x="532262" y="3600109"/>
            <a:ext cx="10483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Why use MLP?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Pros: Enforce multi-target output layers, inherent feature selection through training 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Cons:  Relatively small training set may limit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8138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Network Architecture: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One input layer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Two dense layers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Separate Dense Output Layer for each of  the different target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parameters: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Number of Epochs – 1000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Optimizer Used – Adam with LR = 0.00001</a:t>
            </a:r>
          </a:p>
          <a:p>
            <a:pPr marL="1143000" lvl="1" indent="-457200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6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714A3A6F-006E-9975-3129-D3070A90C64E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71291-F261-00B4-6D91-1A8ECF70C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38" y="175863"/>
            <a:ext cx="4919862" cy="2441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22AD81-547E-845A-85AF-BEA52ADA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138" y="2584472"/>
            <a:ext cx="4919862" cy="2527076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9A458C46-68EA-149B-D1F8-02D8D7522757}"/>
              </a:ext>
            </a:extLst>
          </p:cNvPr>
          <p:cNvSpPr txBox="1">
            <a:spLocks/>
          </p:cNvSpPr>
          <p:nvPr/>
        </p:nvSpPr>
        <p:spPr>
          <a:xfrm>
            <a:off x="53264" y="1023612"/>
            <a:ext cx="7297447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Outperformed Baseline Naïve Model with MLP, but not Decision Tree Regressor (DTR)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Why? Based on Feature Importance, DTR valued counting stats over rate stats (quantity vs. quality)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Hitters MLP model drastically outperformed Pitchers MLP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B394-24FB-4BFB-83D8-4BFE09EC575A}"/>
              </a:ext>
            </a:extLst>
          </p:cNvPr>
          <p:cNvSpPr txBox="1"/>
          <p:nvPr/>
        </p:nvSpPr>
        <p:spPr>
          <a:xfrm>
            <a:off x="122806" y="4314548"/>
            <a:ext cx="707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Arial"/>
                <a:cs typeface="Arial"/>
              </a:rPr>
              <a:t>DTR Hitters Top Features: Strikeouts, RBI, Doubles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826BE-4B07-0AB0-1987-AD457B1E21D4}"/>
              </a:ext>
            </a:extLst>
          </p:cNvPr>
          <p:cNvSpPr txBox="1"/>
          <p:nvPr/>
        </p:nvSpPr>
        <p:spPr>
          <a:xfrm>
            <a:off x="122806" y="4653129"/>
            <a:ext cx="707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Arial"/>
                <a:cs typeface="Arial"/>
              </a:rPr>
              <a:t>DTR Pitchers Top Features: Earned Runs, Walks/9 Innings, Slider%</a:t>
            </a:r>
          </a:p>
        </p:txBody>
      </p:sp>
    </p:spTree>
    <p:extLst>
      <p:ext uri="{BB962C8B-B14F-4D97-AF65-F5344CB8AC3E}">
        <p14:creationId xmlns:p14="http://schemas.microsoft.com/office/powerpoint/2010/main" val="360526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966265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600CCB19-0105-52DA-5824-71A90502163D}"/>
              </a:ext>
            </a:extLst>
          </p:cNvPr>
          <p:cNvSpPr txBox="1">
            <a:spLocks/>
          </p:cNvSpPr>
          <p:nvPr/>
        </p:nvSpPr>
        <p:spPr>
          <a:xfrm>
            <a:off x="427606" y="1118665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886A3-E680-CE16-19B6-BD5EFCFC6C74}"/>
              </a:ext>
            </a:extLst>
          </p:cNvPr>
          <p:cNvSpPr txBox="1"/>
          <p:nvPr/>
        </p:nvSpPr>
        <p:spPr>
          <a:xfrm>
            <a:off x="532263" y="905888"/>
            <a:ext cx="78482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We outperformed baseline using MLP Neural Network Models for Hitters and Pitchers Fantasy Stats (targets)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Best performance on Runs (Hitters) and Strikeouts (Pitchers)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Worst performance on Steals (Hitters) and ERA (Pitchers)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Hitters’ performance easier to predict than Pitchers’ performance – 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Theories: pitchers more prone to injuries, team/player development context more important, starter/reliever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What’s next? Per-pitch data 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  <a:sym typeface="Wingdings" panose="05000000000000000000" pitchFamily="2" charset="2"/>
              </a:rPr>
              <a:t> predictive modeling</a:t>
            </a:r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BBA0E-CE8C-4438-3DD3-07E681F4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79" y="0"/>
            <a:ext cx="3503721" cy="19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7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11789547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Sarris, Eno. “Sarris: 10 Bold Predictions for the 2023 MLB Season.” </a:t>
            </a:r>
            <a:r>
              <a:rPr lang="en-US" sz="2000" i="1" dirty="0">
                <a:effectLst/>
              </a:rPr>
              <a:t>The Athletic</a:t>
            </a:r>
            <a:r>
              <a:rPr lang="en-US" sz="2000" dirty="0">
                <a:effectLst/>
              </a:rPr>
              <a:t>, 24 Mar. 2023, https://theathletic.com/4312841/2023/03/24/sarris-ten-bold-predictions-mlb-2023/.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Fast, Alex. “CSW Rate: Intro to a New Fantasy Baseball Metric.” Pitcher List, 5 Dec. 2022, https://www.pitcherlist.com/csw-rate-an-intro-to-an-important-new-metric/.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Clemens, Ben. “You Can't Fake Exit Velocity.” FanGraphs Baseball, 6 Feb. 2023, https://blogs.fangraphs.com/you-cant-fake-exit-velocity/.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87426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86" y="2220891"/>
            <a:ext cx="5294051" cy="975070"/>
          </a:xfrm>
        </p:spPr>
        <p:txBody>
          <a:bodyPr/>
          <a:lstStyle/>
          <a:p>
            <a:pPr algn="ctr"/>
            <a:r>
              <a:rPr lang="en-US" sz="6000" dirty="0"/>
              <a:t>Questions?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7" name="Picture 6" descr="A picture containing sport, person, athletic game, baseball&#10;&#10;Description automatically generated">
            <a:extLst>
              <a:ext uri="{FF2B5EF4-FFF2-40B4-BE49-F238E27FC236}">
                <a16:creationId xmlns:a16="http://schemas.microsoft.com/office/drawing/2014/main" id="{F139A2B5-CB1C-147E-9C73-644C1C9E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42" y="0"/>
            <a:ext cx="4734757" cy="2663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54BCD-D642-18EA-1C66-97C11B6F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118" y="2840402"/>
            <a:ext cx="4734757" cy="26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656210"/>
            <a:ext cx="7093259" cy="453966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27DB0-89A8-E87C-74AC-859D40F4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"/>
            <a:ext cx="3429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04932D-748E-73CF-C628-5EC1938F7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17" y="3493202"/>
            <a:ext cx="3570414" cy="20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6" y="3906466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726533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Eno Sarris (The Athletic) – Barrel% more predictive of future power than any other stat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Alex Fast (</a:t>
            </a:r>
            <a:r>
              <a:rPr lang="en-US" dirty="0" err="1"/>
              <a:t>PitcherList</a:t>
            </a:r>
            <a:r>
              <a:rPr lang="en-US" dirty="0"/>
              <a:t>) – CSW% (Called Strikes + Whiffs) stabilizes in smaller samples, highly correlated with strikeouts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 Clemens (Fangraphs) – Exit Velocity and Contact Rate stickiest metrics from year-to-year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Prior Research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66C3-93C1-6E71-0781-94FE5DA6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740" y="656210"/>
            <a:ext cx="419026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945515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Fangraphs – historical repository for basic and advanced metrics for hitters &amp;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2008-2022: pitch tracking era, access to metrics calculated per pitch (Swing%, CSW%)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2015-2022: Statcast metrics (Exit Velocity, Launch Angle, Sprint Speed)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individual yearly statistics from 2008-2022 for hitters and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Our Data Set – Gathering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BB07-439E-CC27-7E69-D30F1DA0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player: merge prior year’s data with following year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Impute missing Statcast metrics from 2008-2014 when unavailable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Features of both Hitters and Pitchers Data Sets – basic stats (prior year’s fantasy stats), advanced metrics, batted ball quality, swing decisions, Team, and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53 Features for Hitters Data Set, 59 for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Preprocessing &amp; Features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Targets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E32683-2252-EEE7-7D35-FBF323EFA4A2}"/>
              </a:ext>
            </a:extLst>
          </p:cNvPr>
          <p:cNvGrpSpPr/>
          <p:nvPr/>
        </p:nvGrpSpPr>
        <p:grpSpPr>
          <a:xfrm>
            <a:off x="390613" y="1227597"/>
            <a:ext cx="5436095" cy="3851217"/>
            <a:chOff x="390613" y="1227597"/>
            <a:chExt cx="5436095" cy="38512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027457-0E81-54B4-2DF4-CFF94AF33F00}"/>
                </a:ext>
              </a:extLst>
            </p:cNvPr>
            <p:cNvGrpSpPr/>
            <p:nvPr/>
          </p:nvGrpSpPr>
          <p:grpSpPr>
            <a:xfrm>
              <a:off x="390613" y="1227597"/>
              <a:ext cx="5299973" cy="3851217"/>
              <a:chOff x="390613" y="1227597"/>
              <a:chExt cx="5299973" cy="38512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87644A-12BF-078A-F1CA-D8830CB18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EA74C6-E843-91F8-43E4-60A5CA8EE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22D7B7-4899-D759-31BF-6305557516AD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53 Columns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36889-BA89-41E1-4C74-01E345EF3D93}"/>
                  </a:ext>
                </a:extLst>
              </p:cNvPr>
              <p:cNvSpPr txBox="1"/>
              <p:nvPr/>
            </p:nvSpPr>
            <p:spPr>
              <a:xfrm>
                <a:off x="580378" y="1227597"/>
                <a:ext cx="4921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Hitters (2008-2022) – 14.3k Rows 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6DC0BA-6883-ED38-2BF3-C71508ACD251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Home Runs (HR)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A376E0-B3EE-2979-2295-167A9B1B8DC6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31F734-C36D-C68A-3B45-6BA1033CBA57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(R)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9D4CC1-4357-A707-D856-394997103E25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Batted In (RBI)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5B195B-E044-92EA-5B10-2CBB95CB50BA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Stolen Bases (SB)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B2F0B5-4A31-821B-56C7-CCAE8B424D71}"/>
                  </a:ext>
                </a:extLst>
              </p:cNvPr>
              <p:cNvSpPr/>
              <p:nvPr/>
            </p:nvSpPr>
            <p:spPr>
              <a:xfrm>
                <a:off x="1828796" y="4436431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Batting Average (AVG)</a:t>
                </a: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7EBDB8-4189-2312-C99A-AF7512D901B2}"/>
                </a:ext>
              </a:extLst>
            </p:cNvPr>
            <p:cNvSpPr/>
            <p:nvPr/>
          </p:nvSpPr>
          <p:spPr>
            <a:xfrm>
              <a:off x="3187083" y="3429000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0F2F12-7BC4-BDED-1461-C5CA9AA1FA62}"/>
              </a:ext>
            </a:extLst>
          </p:cNvPr>
          <p:cNvGrpSpPr/>
          <p:nvPr/>
        </p:nvGrpSpPr>
        <p:grpSpPr>
          <a:xfrm>
            <a:off x="5980593" y="1227597"/>
            <a:ext cx="5530787" cy="3851217"/>
            <a:chOff x="5980593" y="1227597"/>
            <a:chExt cx="5530787" cy="38512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AA8F34-0807-0284-4B06-77F58FC60A5B}"/>
                </a:ext>
              </a:extLst>
            </p:cNvPr>
            <p:cNvGrpSpPr/>
            <p:nvPr/>
          </p:nvGrpSpPr>
          <p:grpSpPr>
            <a:xfrm>
              <a:off x="5980593" y="1227597"/>
              <a:ext cx="5530787" cy="3851217"/>
              <a:chOff x="275206" y="1227597"/>
              <a:chExt cx="5530787" cy="385121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46E67B1-8046-AE49-3375-0BEC4F659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76AAA7-565F-B8B1-A132-75E85D619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D0038F-BFEB-AE53-B0F0-9C2F6A4A254C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59 Columns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BBBD4-BB53-1EE2-FB70-B88757CF3577}"/>
                  </a:ext>
                </a:extLst>
              </p:cNvPr>
              <p:cNvSpPr txBox="1"/>
              <p:nvPr/>
            </p:nvSpPr>
            <p:spPr>
              <a:xfrm>
                <a:off x="275206" y="1227597"/>
                <a:ext cx="5530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Pitchers (2008-2022) – 7.4k Rows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DBACCE-DB56-3547-156B-CD6EB761D876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Wins (W)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3E8854-D6E8-F030-99AD-B33337DC0CFB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EE74DB-8730-6438-A12D-FD2612ACD87F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Saves (SV)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C9B626-E3F1-55D6-A978-DDC3FDA0B398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Earned Run Average (ERA)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1CAB65-1BB7-2FDF-9706-E0FC85029012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Strikeouts (SO)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8CC41-E082-DAD4-97F9-1F19A1801444}"/>
                  </a:ext>
                </a:extLst>
              </p:cNvPr>
              <p:cNvSpPr/>
              <p:nvPr/>
            </p:nvSpPr>
            <p:spPr>
              <a:xfrm>
                <a:off x="1720785" y="4436431"/>
                <a:ext cx="2639625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Walks + Hits per Inning Pitched (WHIP)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3A3CBBC-3A4F-DCDB-86C8-9CD2660A00DF}"/>
                </a:ext>
              </a:extLst>
            </p:cNvPr>
            <p:cNvSpPr/>
            <p:nvPr/>
          </p:nvSpPr>
          <p:spPr>
            <a:xfrm>
              <a:off x="8864356" y="2573969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04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</TotalTime>
  <Words>1197</Words>
  <Application>Microsoft Office PowerPoint</Application>
  <PresentationFormat>Widescreen</PresentationFormat>
  <Paragraphs>168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  <vt:lpstr>Prior Research</vt:lpstr>
      <vt:lpstr>Our Data Set – Gathering </vt:lpstr>
      <vt:lpstr>Our Data Set – Preprocessing &amp; Features </vt:lpstr>
      <vt:lpstr>Our Data Set – Targets </vt:lpstr>
      <vt:lpstr>Modeling – Approach </vt:lpstr>
      <vt:lpstr>Modeling – Methodology </vt:lpstr>
      <vt:lpstr>Modeling – Methodology </vt:lpstr>
      <vt:lpstr>Modeling – Methodology </vt:lpstr>
      <vt:lpstr>Modeling – Methodology </vt:lpstr>
      <vt:lpstr>Results</vt:lpstr>
      <vt:lpstr>Conclusion</vt:lpstr>
      <vt:lpstr>Works Cited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Rogers, Carter J</cp:lastModifiedBy>
  <cp:revision>86</cp:revision>
  <dcterms:created xsi:type="dcterms:W3CDTF">2020-03-10T16:22:03Z</dcterms:created>
  <dcterms:modified xsi:type="dcterms:W3CDTF">2023-05-05T01:06:11Z</dcterms:modified>
</cp:coreProperties>
</file>